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68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8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899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180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429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500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4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22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33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42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3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31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70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4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3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A8DCB-32E4-4A96-8650-B7F9A037C848}" type="datetimeFigureOut">
              <a:rPr lang="ru-RU" smtClean="0"/>
              <a:t>03.04.2020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B9D9B3-FEC5-46C8-A3AB-86A15EF462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65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calnewstoday.com/articles/258118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Death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Euthanasia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21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Clinical death</a:t>
            </a:r>
          </a:p>
          <a:p>
            <a:r>
              <a:rPr lang="en-US" sz="3200" dirty="0" smtClean="0"/>
              <a:t>Brain death</a:t>
            </a:r>
          </a:p>
          <a:p>
            <a:r>
              <a:rPr lang="en-US" sz="3200" dirty="0" smtClean="0"/>
              <a:t>Biological death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629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death</a:t>
            </a:r>
            <a:r>
              <a:rPr lang="ru-RU" dirty="0" smtClean="0"/>
              <a:t> –</a:t>
            </a:r>
            <a:r>
              <a:rPr lang="en-US" dirty="0" smtClean="0"/>
              <a:t> heart arrest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7558" y="1684421"/>
            <a:ext cx="9298004" cy="484150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If a dying person is attached to a heart rate monitor, those around them will be able to see when their heart has stopped working, meaning that they have died.</a:t>
            </a:r>
          </a:p>
          <a:p>
            <a:pPr marL="0" indent="0">
              <a:buNone/>
            </a:pPr>
            <a:r>
              <a:rPr lang="en-US" sz="2400" dirty="0" smtClean="0"/>
              <a:t>                              Other </a:t>
            </a:r>
            <a:r>
              <a:rPr lang="en-US" sz="2400" dirty="0"/>
              <a:t>signs of death include:</a:t>
            </a:r>
          </a:p>
          <a:p>
            <a:r>
              <a:rPr lang="en-US" sz="2400" dirty="0"/>
              <a:t>not having a </a:t>
            </a:r>
            <a:r>
              <a:rPr lang="en-US" sz="2400" dirty="0">
                <a:hlinkClick r:id="rId2" tooltip="What is the pulse and how do I check it?"/>
              </a:rPr>
              <a:t>pulse</a:t>
            </a:r>
            <a:endParaRPr lang="en-US" sz="2400" dirty="0"/>
          </a:p>
          <a:p>
            <a:r>
              <a:rPr lang="en-US" sz="2400" dirty="0"/>
              <a:t>not breathing</a:t>
            </a:r>
          </a:p>
          <a:p>
            <a:r>
              <a:rPr lang="en-US" sz="2400" dirty="0"/>
              <a:t>no muscle tension</a:t>
            </a:r>
          </a:p>
          <a:p>
            <a:r>
              <a:rPr lang="en-US" sz="2400" dirty="0"/>
              <a:t>eyes remaining fixed</a:t>
            </a:r>
          </a:p>
          <a:p>
            <a:r>
              <a:rPr lang="en-US" sz="2400" dirty="0"/>
              <a:t>bowel or bladder releasing</a:t>
            </a:r>
          </a:p>
          <a:p>
            <a:r>
              <a:rPr lang="en-US" sz="2400" dirty="0"/>
              <a:t>eyelids partially shut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84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736010" cy="810054"/>
          </a:xfrm>
        </p:spPr>
        <p:txBody>
          <a:bodyPr>
            <a:normAutofit fontScale="90000"/>
          </a:bodyPr>
          <a:lstStyle/>
          <a:p>
            <a:r>
              <a:rPr lang="en-US" dirty="0"/>
              <a:t>Determination of Cerebral Death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0931" y="1597793"/>
            <a:ext cx="9442383" cy="49185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An individual with irreversible cessation of all functions of the entire brain, including the brain stem, is dead if the following are true:</a:t>
            </a:r>
          </a:p>
          <a:p>
            <a:r>
              <a:rPr lang="en-US" dirty="0"/>
              <a:t>Cessation of all brain function is recognized</a:t>
            </a:r>
          </a:p>
          <a:p>
            <a:r>
              <a:rPr lang="en-US" dirty="0"/>
              <a:t>Cerebral functions are absent (</a:t>
            </a:r>
            <a:r>
              <a:rPr lang="en-US" dirty="0" err="1"/>
              <a:t>ie</a:t>
            </a:r>
            <a:r>
              <a:rPr lang="en-US" dirty="0"/>
              <a:t>, unresponsiveness)</a:t>
            </a:r>
          </a:p>
          <a:p>
            <a:r>
              <a:rPr lang="en-US" dirty="0"/>
              <a:t>The following brainstem functions are absent: pupillary light reflex, corneal reflex, </a:t>
            </a:r>
            <a:r>
              <a:rPr lang="en-US" dirty="0" err="1"/>
              <a:t>oculocephalic</a:t>
            </a:r>
            <a:r>
              <a:rPr lang="en-US" dirty="0"/>
              <a:t>/</a:t>
            </a:r>
            <a:r>
              <a:rPr lang="en-US" dirty="0" err="1"/>
              <a:t>oculovestibular</a:t>
            </a:r>
            <a:r>
              <a:rPr lang="en-US" dirty="0"/>
              <a:t> reflex, oropharyngeal reflex, and respiratory (apnea using an accepted apnea testing procedure)</a:t>
            </a:r>
            <a:r>
              <a:rPr lang="en-US" baseline="30000" dirty="0"/>
              <a:t> [10]</a:t>
            </a:r>
            <a:endParaRPr lang="en-US" dirty="0"/>
          </a:p>
          <a:p>
            <a:r>
              <a:rPr lang="en-US" dirty="0"/>
              <a:t>Irreversibility of brain function cessation is recognized</a:t>
            </a:r>
          </a:p>
          <a:p>
            <a:r>
              <a:rPr lang="en-US" dirty="0"/>
              <a:t>The cause of coma is established and is sufficient to account for the loss of brain function</a:t>
            </a:r>
          </a:p>
          <a:p>
            <a:r>
              <a:rPr lang="en-US" dirty="0"/>
              <a:t>The possibility of recovery of any brain function is excluded</a:t>
            </a:r>
          </a:p>
          <a:p>
            <a:r>
              <a:rPr lang="en-US" dirty="0"/>
              <a:t>Cessation of brain function persists for an appropriate period of observation or trial of therapy</a:t>
            </a:r>
          </a:p>
          <a:p>
            <a:r>
              <a:rPr lang="en-US" dirty="0"/>
              <a:t>Complicating conditions are excluded, such as the following: drug and metabolic intoxication, hypothermia, age younger than 5 years, and circulatory shock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59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736010" cy="810054"/>
          </a:xfrm>
        </p:spPr>
        <p:txBody>
          <a:bodyPr>
            <a:normAutofit fontScale="90000"/>
          </a:bodyPr>
          <a:lstStyle/>
          <a:p>
            <a:r>
              <a:rPr lang="en-US" dirty="0"/>
              <a:t>Determination of Cerebral Death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8307" y="1780673"/>
            <a:ext cx="9461634" cy="47645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patient has been monitored for an appropriate observation </a:t>
            </a:r>
            <a:r>
              <a:rPr lang="en-US" dirty="0" smtClean="0"/>
              <a:t>period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Without confirmatory tests: </a:t>
            </a:r>
            <a:endParaRPr lang="en-US" b="1" dirty="0" smtClean="0"/>
          </a:p>
          <a:p>
            <a:r>
              <a:rPr lang="en-US" dirty="0" smtClean="0"/>
              <a:t>(</a:t>
            </a:r>
            <a:r>
              <a:rPr lang="en-US" dirty="0"/>
              <a:t>1) 12 hours when the etiology of the irreversible condition is well established or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2) 24 hours for anoxic injury to the brain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With </a:t>
            </a:r>
            <a:r>
              <a:rPr lang="en-US" b="1" dirty="0"/>
              <a:t>confirmatory tests (may reduce the observation period): </a:t>
            </a:r>
            <a:endParaRPr lang="en-US" b="1" dirty="0" smtClean="0"/>
          </a:p>
          <a:p>
            <a:pPr>
              <a:buAutoNum type="arabicParenBoth"/>
            </a:pPr>
            <a:r>
              <a:rPr lang="en-US" dirty="0" smtClean="0"/>
              <a:t>EEG</a:t>
            </a:r>
            <a:r>
              <a:rPr lang="en-US" dirty="0"/>
              <a:t>: irreversible loss of cortical functions with </a:t>
            </a:r>
            <a:r>
              <a:rPr lang="en-US" dirty="0" err="1"/>
              <a:t>electrocerebral</a:t>
            </a:r>
            <a:r>
              <a:rPr lang="en-US" dirty="0"/>
              <a:t> silence (ECS), together with the clinical findings of absent brainstem functions, confirms the diagnosis of brain death; </a:t>
            </a:r>
            <a:endParaRPr lang="en-US" dirty="0" smtClean="0"/>
          </a:p>
          <a:p>
            <a:pPr>
              <a:buAutoNum type="arabicParenBoth"/>
            </a:pPr>
            <a:r>
              <a:rPr lang="en-US" dirty="0" smtClean="0"/>
              <a:t>cerebral </a:t>
            </a:r>
            <a:r>
              <a:rPr lang="en-US" dirty="0"/>
              <a:t>blood flow (CBF): absent CBF demonstrated by radionuclide scanning or intracranial 4-vessel cerebral angiography in conjunction with clinical determination of absence of all brain function for at least 6 hours is diagnostic of brain death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7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Determination of Brain Death in Children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0931" y="1549667"/>
            <a:ext cx="9473681" cy="43615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History: </a:t>
            </a:r>
            <a:r>
              <a:rPr lang="en-US" dirty="0"/>
              <a:t>Determination of cause of death is necessary to ensure the absence of treatable or reversible conditions (</a:t>
            </a:r>
            <a:r>
              <a:rPr lang="en-US" dirty="0" err="1"/>
              <a:t>ie</a:t>
            </a:r>
            <a:r>
              <a:rPr lang="en-US" dirty="0"/>
              <a:t>, toxic or metabolic disorders, hypothermia, hypotension, or surgically remediable conditions).</a:t>
            </a:r>
          </a:p>
          <a:p>
            <a:pPr marL="0" indent="0">
              <a:buNone/>
            </a:pPr>
            <a:r>
              <a:rPr lang="en-US" b="1" dirty="0"/>
              <a:t>Physical examination findings include the following:</a:t>
            </a:r>
          </a:p>
          <a:p>
            <a:r>
              <a:rPr lang="en-US" dirty="0"/>
              <a:t>Coexistent coma and apnea</a:t>
            </a:r>
          </a:p>
          <a:p>
            <a:r>
              <a:rPr lang="en-US" dirty="0"/>
              <a:t>Loss of consciousness and volitional activity</a:t>
            </a:r>
          </a:p>
          <a:p>
            <a:r>
              <a:rPr lang="en-US" dirty="0"/>
              <a:t>Absent brainstem function - Fixed and dilated or </a:t>
            </a:r>
            <a:r>
              <a:rPr lang="en-US" dirty="0" err="1"/>
              <a:t>midposition</a:t>
            </a:r>
            <a:r>
              <a:rPr lang="en-US" dirty="0"/>
              <a:t> pupils; absent spontaneous and </a:t>
            </a:r>
            <a:r>
              <a:rPr lang="en-US" dirty="0" err="1"/>
              <a:t>oculocaloric</a:t>
            </a:r>
            <a:r>
              <a:rPr lang="en-US" dirty="0"/>
              <a:t>/</a:t>
            </a:r>
            <a:r>
              <a:rPr lang="en-US" dirty="0" err="1"/>
              <a:t>oculovestibular</a:t>
            </a:r>
            <a:r>
              <a:rPr lang="en-US" dirty="0"/>
              <a:t> eye movements; absent movement of facial and oropharyngeal muscles; and </a:t>
            </a:r>
            <a:r>
              <a:rPr lang="en-US" dirty="0" err="1"/>
              <a:t>bsent</a:t>
            </a:r>
            <a:r>
              <a:rPr lang="en-US" dirty="0"/>
              <a:t> corneal, gag, cough, sucking, and rooting reflexes</a:t>
            </a:r>
          </a:p>
          <a:p>
            <a:r>
              <a:rPr lang="en-US" dirty="0"/>
              <a:t>Spinal cord reflex withdrawal not included</a:t>
            </a:r>
          </a:p>
          <a:p>
            <a:r>
              <a:rPr lang="en-US" dirty="0"/>
              <a:t>Consistent examination throughout the observation period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24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err="1">
                <a:solidFill>
                  <a:srgbClr val="2A2A2A"/>
                </a:solidFill>
                <a:latin typeface="proxima_nova_rgregular"/>
              </a:rPr>
              <a:t>Age-Dependent</a:t>
            </a:r>
            <a:r>
              <a:rPr lang="ru-RU" altLang="ru-RU" dirty="0">
                <a:solidFill>
                  <a:srgbClr val="2A2A2A"/>
                </a:solidFill>
                <a:latin typeface="proxima_nova_rgregular"/>
              </a:rPr>
              <a:t> </a:t>
            </a:r>
            <a:r>
              <a:rPr lang="ru-RU" altLang="ru-RU" dirty="0" err="1">
                <a:solidFill>
                  <a:srgbClr val="2A2A2A"/>
                </a:solidFill>
                <a:latin typeface="proxima_nova_rgregular"/>
              </a:rPr>
              <a:t>Observation</a:t>
            </a:r>
            <a:r>
              <a:rPr lang="ru-RU" altLang="ru-RU" dirty="0">
                <a:solidFill>
                  <a:srgbClr val="2A2A2A"/>
                </a:solidFill>
                <a:latin typeface="proxima_nova_rgregular"/>
              </a:rPr>
              <a:t> </a:t>
            </a:r>
            <a:r>
              <a:rPr lang="ru-RU" altLang="ru-RU" dirty="0" err="1">
                <a:solidFill>
                  <a:srgbClr val="2A2A2A"/>
                </a:solidFill>
                <a:latin typeface="proxima_nova_rgregular"/>
              </a:rPr>
              <a:t>Period</a:t>
            </a:r>
            <a:r>
              <a:rPr lang="ru-RU" altLang="ru-RU" dirty="0">
                <a:solidFill>
                  <a:srgbClr val="5757A6"/>
                </a:solidFill>
                <a:latin typeface="proxima_nova_rgregular"/>
              </a:rPr>
              <a:t> 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368344"/>
              </p:ext>
            </p:extLst>
          </p:nvPr>
        </p:nvGraphicFramePr>
        <p:xfrm>
          <a:off x="1694046" y="2030931"/>
          <a:ext cx="9810567" cy="3033194"/>
        </p:xfrm>
        <a:graphic>
          <a:graphicData uri="http://schemas.openxmlformats.org/drawingml/2006/table">
            <a:tbl>
              <a:tblPr/>
              <a:tblGrid>
                <a:gridCol w="3067909"/>
                <a:gridCol w="3371329"/>
                <a:gridCol w="3371329"/>
              </a:tblGrid>
              <a:tr h="1057919">
                <a:tc>
                  <a:txBody>
                    <a:bodyPr/>
                    <a:lstStyle/>
                    <a:p>
                      <a:r>
                        <a:rPr lang="en-US" b="0" dirty="0">
                          <a:effectLst/>
                          <a:latin typeface="proxima_nova_rgbold"/>
                        </a:rPr>
                        <a:t>Age</a:t>
                      </a:r>
                      <a:endParaRPr lang="en-US" dirty="0">
                        <a:effectLst/>
                        <a:latin typeface="proxima_nova_rgregular"/>
                      </a:endParaRPr>
                    </a:p>
                  </a:txBody>
                  <a:tcPr marR="114300" marT="88900" marB="88900" anchor="ctr">
                    <a:lnL w="1270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effectLst/>
                          <a:latin typeface="proxima_nova_rgbold"/>
                        </a:rPr>
                        <a:t>Hours Between 2 Examinations</a:t>
                      </a:r>
                      <a:endParaRPr lang="en-US">
                        <a:effectLst/>
                        <a:latin typeface="proxima_nova_rgregular"/>
                      </a:endParaRP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effectLst/>
                          <a:latin typeface="proxima_nova_rgbold"/>
                        </a:rPr>
                        <a:t>Recommended Number of EEGs</a:t>
                      </a:r>
                      <a:endParaRPr lang="en-US">
                        <a:effectLst/>
                        <a:latin typeface="proxima_nova_rgregular"/>
                      </a:endParaRP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842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roxima_nova_rgregular"/>
                        </a:rPr>
                        <a:t>7 days-2 months</a:t>
                      </a:r>
                    </a:p>
                  </a:txBody>
                  <a:tcPr marR="114300" marT="88900" marB="88900" anchor="ctr">
                    <a:lnL w="1270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latin typeface="proxima_nova_rgregular"/>
                        </a:rPr>
                        <a:t>48</a:t>
                      </a: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latin typeface="proxima_nova_rgregular"/>
                        </a:rPr>
                        <a:t>2</a:t>
                      </a: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842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roxima_nova_rgregular"/>
                        </a:rPr>
                        <a:t>2 months-1 year</a:t>
                      </a:r>
                    </a:p>
                  </a:txBody>
                  <a:tcPr marR="114300" marT="88900" marB="88900" anchor="ctr">
                    <a:lnL w="1270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latin typeface="proxima_nova_rgregular"/>
                        </a:rPr>
                        <a:t>24</a:t>
                      </a: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latin typeface="proxima_nova_rgregular"/>
                        </a:rPr>
                        <a:t>2</a:t>
                      </a: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842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  <a:latin typeface="proxima_nova_rgregular"/>
                        </a:rPr>
                        <a:t>&gt;1 year</a:t>
                      </a:r>
                    </a:p>
                  </a:txBody>
                  <a:tcPr marR="114300" marT="88900" marB="88900" anchor="ctr">
                    <a:lnL w="1270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  <a:latin typeface="proxima_nova_rgregular"/>
                        </a:rPr>
                        <a:t>12</a:t>
                      </a: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  <a:latin typeface="proxima_nova_rgregular"/>
                        </a:rPr>
                        <a:t>Not needed</a:t>
                      </a:r>
                    </a:p>
                  </a:txBody>
                  <a:tcPr marL="114300" marR="114300" marT="88900" marB="88900" anchor="ctr">
                    <a:lnL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79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28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continued use of expensive medical resources on patients without a reasonable prognosis for recovery expends a substantial portion of our limited resources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This has prompted medical and legal professionals to define a state of cerebral or brain death.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identification of brain death without somatic death (</a:t>
            </a:r>
            <a:r>
              <a:rPr lang="en-US" sz="2400" dirty="0" err="1"/>
              <a:t>ie</a:t>
            </a:r>
            <a:r>
              <a:rPr lang="en-US" sz="2400" dirty="0"/>
              <a:t>, death of the entire body) also allows the harvesting </a:t>
            </a:r>
            <a:r>
              <a:rPr lang="en-US" sz="2400" b="1" dirty="0"/>
              <a:t>of organs for transplantation </a:t>
            </a:r>
            <a:r>
              <a:rPr lang="en-US" sz="2400" dirty="0"/>
              <a:t>from patients who have no possibility of recovery.</a:t>
            </a:r>
            <a:r>
              <a:rPr lang="en-US" sz="2400" baseline="30000" dirty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0143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Organs transplantation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3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208</TotalTime>
  <Words>471</Words>
  <Application>Microsoft Office PowerPoint</Application>
  <PresentationFormat>Широкоэкранный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proxima_nova_rgbold</vt:lpstr>
      <vt:lpstr>proxima_nova_rgregular</vt:lpstr>
      <vt:lpstr>Wingdings 3</vt:lpstr>
      <vt:lpstr>Легкий дым</vt:lpstr>
      <vt:lpstr>Death</vt:lpstr>
      <vt:lpstr>Презентация PowerPoint</vt:lpstr>
      <vt:lpstr>Clinical death – heart arrest</vt:lpstr>
      <vt:lpstr>Determination of Cerebral Death </vt:lpstr>
      <vt:lpstr>Determination of Cerebral Death </vt:lpstr>
      <vt:lpstr>Determination of Brain Death in Children </vt:lpstr>
      <vt:lpstr>Age-Dependent Observation Period </vt:lpstr>
      <vt:lpstr>Презентация PowerPoint</vt:lpstr>
      <vt:lpstr>Organs transplantation</vt:lpstr>
      <vt:lpstr>Euthanasia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</dc:title>
  <dc:creator>Gaukhar Kurmanova</dc:creator>
  <cp:lastModifiedBy>Gaukhar Kurmanova</cp:lastModifiedBy>
  <cp:revision>11</cp:revision>
  <dcterms:created xsi:type="dcterms:W3CDTF">2020-03-29T07:45:55Z</dcterms:created>
  <dcterms:modified xsi:type="dcterms:W3CDTF">2020-04-03T07:27:35Z</dcterms:modified>
</cp:coreProperties>
</file>